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65" r:id="rId5"/>
    <p:sldId id="259" r:id="rId6"/>
    <p:sldId id="266" r:id="rId7"/>
    <p:sldId id="267" r:id="rId8"/>
    <p:sldId id="260" r:id="rId9"/>
    <p:sldId id="261" r:id="rId10"/>
    <p:sldId id="262" r:id="rId11"/>
    <p:sldId id="263" r:id="rId12"/>
    <p:sldId id="268" r:id="rId13"/>
    <p:sldId id="270" r:id="rId14"/>
    <p:sldId id="264" r:id="rId15"/>
  </p:sldIdLst>
  <p:sldSz cx="14630400" cy="8229600"/>
  <p:notesSz cx="8229600" cy="14630400"/>
  <p:embeddedFontLst>
    <p:embeddedFont>
      <p:font typeface="Red Hat Text" panose="020B0604020202020204" charset="0"/>
      <p:regular r:id="rId17"/>
    </p:embeddedFont>
    <p:embeddedFont>
      <p:font typeface="Roboto Light" panose="02000000000000000000" pitchFamily="2" charset="0"/>
      <p:regular r:id="rId18"/>
    </p:embeddedFont>
  </p:embeddedFontLst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93" d="100"/>
          <a:sy n="93" d="100"/>
        </p:scale>
        <p:origin x="52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997145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837724" y="824205"/>
            <a:ext cx="10371381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000" b="1" dirty="0">
                <a:solidFill>
                  <a:schemeClr val="accent2">
                    <a:lumMod val="75000"/>
                  </a:schemeClr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BookStore: Proyecto Final de Grado</a:t>
            </a:r>
            <a:endParaRPr 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" name="Text 1"/>
          <p:cNvSpPr/>
          <p:nvPr/>
        </p:nvSpPr>
        <p:spPr>
          <a:xfrm>
            <a:off x="837724" y="1849213"/>
            <a:ext cx="1001178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Tienda online de libros desarrollada por María José Salar García y Juan Antonio Rodríguez Toral</a:t>
            </a:r>
            <a:endParaRPr lang="en-US" sz="1850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4CFBF39F-A588-1F11-D99C-48FD531842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2782" y="2502246"/>
            <a:ext cx="10371381" cy="518569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943451"/>
            <a:ext cx="6298525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Planificación y Desarrollo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1106924" y="2006441"/>
            <a:ext cx="30480" cy="5279588"/>
          </a:xfrm>
          <a:prstGeom prst="roundRect">
            <a:avLst>
              <a:gd name="adj" fmla="val 117806"/>
            </a:avLst>
          </a:prstGeom>
          <a:solidFill>
            <a:srgbClr val="D9CECE"/>
          </a:solidFill>
          <a:ln/>
        </p:spPr>
      </p:sp>
      <p:sp>
        <p:nvSpPr>
          <p:cNvPr id="5" name="Shape 2"/>
          <p:cNvSpPr/>
          <p:nvPr/>
        </p:nvSpPr>
        <p:spPr>
          <a:xfrm>
            <a:off x="1345704" y="2260402"/>
            <a:ext cx="718066" cy="30480"/>
          </a:xfrm>
          <a:prstGeom prst="roundRect">
            <a:avLst>
              <a:gd name="adj" fmla="val 117806"/>
            </a:avLst>
          </a:prstGeom>
          <a:solidFill>
            <a:srgbClr val="D9CECE"/>
          </a:solidFill>
          <a:ln/>
        </p:spPr>
      </p:sp>
      <p:sp>
        <p:nvSpPr>
          <p:cNvPr id="6" name="Shape 3"/>
          <p:cNvSpPr/>
          <p:nvPr/>
        </p:nvSpPr>
        <p:spPr>
          <a:xfrm>
            <a:off x="837664" y="2006441"/>
            <a:ext cx="538520" cy="538520"/>
          </a:xfrm>
          <a:prstGeom prst="roundRect">
            <a:avLst>
              <a:gd name="adj" fmla="val 6668"/>
            </a:avLst>
          </a:prstGeom>
          <a:solidFill>
            <a:srgbClr val="F3E8E8"/>
          </a:solidFill>
          <a:ln/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7915" y="2064425"/>
            <a:ext cx="337899" cy="422434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2303859" y="208871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Versión inicial (2024)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2303859" y="2584252"/>
            <a:ext cx="60024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Desarrollo del </a:t>
            </a:r>
            <a:r>
              <a:rPr lang="en-US" sz="1850" dirty="0" err="1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núcleo</a:t>
            </a: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base</a:t>
            </a:r>
            <a:endParaRPr lang="en-US" sz="1850" dirty="0"/>
          </a:p>
        </p:txBody>
      </p:sp>
      <p:sp>
        <p:nvSpPr>
          <p:cNvPr id="10" name="Shape 6"/>
          <p:cNvSpPr/>
          <p:nvPr/>
        </p:nvSpPr>
        <p:spPr>
          <a:xfrm>
            <a:off x="1345704" y="3699986"/>
            <a:ext cx="718066" cy="30480"/>
          </a:xfrm>
          <a:prstGeom prst="roundRect">
            <a:avLst>
              <a:gd name="adj" fmla="val 117806"/>
            </a:avLst>
          </a:prstGeom>
          <a:solidFill>
            <a:srgbClr val="D9CECE"/>
          </a:solidFill>
          <a:ln/>
        </p:spPr>
      </p:sp>
      <p:sp>
        <p:nvSpPr>
          <p:cNvPr id="11" name="Shape 7"/>
          <p:cNvSpPr/>
          <p:nvPr/>
        </p:nvSpPr>
        <p:spPr>
          <a:xfrm>
            <a:off x="837664" y="3446026"/>
            <a:ext cx="538520" cy="538520"/>
          </a:xfrm>
          <a:prstGeom prst="roundRect">
            <a:avLst>
              <a:gd name="adj" fmla="val 6668"/>
            </a:avLst>
          </a:prstGeom>
          <a:solidFill>
            <a:srgbClr val="F3E8E8"/>
          </a:solidFill>
          <a:ln/>
        </p:spPr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7915" y="3504009"/>
            <a:ext cx="337899" cy="422434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2303859" y="3528298"/>
            <a:ext cx="316932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Mejoras (Mar-May 2025)</a:t>
            </a:r>
            <a:endParaRPr lang="en-US" sz="2200" dirty="0"/>
          </a:p>
        </p:txBody>
      </p:sp>
      <p:sp>
        <p:nvSpPr>
          <p:cNvPr id="14" name="Text 9"/>
          <p:cNvSpPr/>
          <p:nvPr/>
        </p:nvSpPr>
        <p:spPr>
          <a:xfrm>
            <a:off x="2303859" y="4023836"/>
            <a:ext cx="60024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PayPal, roles, panel admin</a:t>
            </a:r>
            <a:endParaRPr lang="en-US" sz="1850" dirty="0"/>
          </a:p>
        </p:txBody>
      </p:sp>
      <p:sp>
        <p:nvSpPr>
          <p:cNvPr id="15" name="Shape 10"/>
          <p:cNvSpPr/>
          <p:nvPr/>
        </p:nvSpPr>
        <p:spPr>
          <a:xfrm>
            <a:off x="1345704" y="5139571"/>
            <a:ext cx="718066" cy="30480"/>
          </a:xfrm>
          <a:prstGeom prst="roundRect">
            <a:avLst>
              <a:gd name="adj" fmla="val 117806"/>
            </a:avLst>
          </a:prstGeom>
          <a:solidFill>
            <a:srgbClr val="D9CECE"/>
          </a:solidFill>
          <a:ln/>
        </p:spPr>
      </p:sp>
      <p:sp>
        <p:nvSpPr>
          <p:cNvPr id="16" name="Shape 11"/>
          <p:cNvSpPr/>
          <p:nvPr/>
        </p:nvSpPr>
        <p:spPr>
          <a:xfrm>
            <a:off x="837664" y="4885611"/>
            <a:ext cx="538520" cy="538520"/>
          </a:xfrm>
          <a:prstGeom prst="roundRect">
            <a:avLst>
              <a:gd name="adj" fmla="val 6668"/>
            </a:avLst>
          </a:prstGeom>
          <a:solidFill>
            <a:srgbClr val="F3E8E8"/>
          </a:solidFill>
          <a:ln/>
        </p:spPr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7915" y="4943594"/>
            <a:ext cx="337899" cy="422434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2303859" y="496788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Refactorización visual</a:t>
            </a:r>
            <a:endParaRPr lang="en-US" sz="2200" dirty="0"/>
          </a:p>
        </p:txBody>
      </p:sp>
      <p:sp>
        <p:nvSpPr>
          <p:cNvPr id="19" name="Text 13"/>
          <p:cNvSpPr/>
          <p:nvPr/>
        </p:nvSpPr>
        <p:spPr>
          <a:xfrm>
            <a:off x="2303859" y="5463421"/>
            <a:ext cx="60024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Mejora estética y nuevo logo</a:t>
            </a:r>
            <a:endParaRPr lang="en-US" sz="1850" dirty="0"/>
          </a:p>
        </p:txBody>
      </p:sp>
      <p:sp>
        <p:nvSpPr>
          <p:cNvPr id="20" name="Shape 14"/>
          <p:cNvSpPr/>
          <p:nvPr/>
        </p:nvSpPr>
        <p:spPr>
          <a:xfrm>
            <a:off x="1345704" y="6579156"/>
            <a:ext cx="718066" cy="30480"/>
          </a:xfrm>
          <a:prstGeom prst="roundRect">
            <a:avLst>
              <a:gd name="adj" fmla="val 117806"/>
            </a:avLst>
          </a:prstGeom>
          <a:solidFill>
            <a:srgbClr val="D9CECE"/>
          </a:solidFill>
          <a:ln/>
        </p:spPr>
      </p:sp>
      <p:sp>
        <p:nvSpPr>
          <p:cNvPr id="21" name="Shape 15"/>
          <p:cNvSpPr/>
          <p:nvPr/>
        </p:nvSpPr>
        <p:spPr>
          <a:xfrm>
            <a:off x="837664" y="6325195"/>
            <a:ext cx="538520" cy="538520"/>
          </a:xfrm>
          <a:prstGeom prst="roundRect">
            <a:avLst>
              <a:gd name="adj" fmla="val 6668"/>
            </a:avLst>
          </a:prstGeom>
          <a:solidFill>
            <a:srgbClr val="F3E8E8"/>
          </a:solidFill>
          <a:ln/>
        </p:spPr>
      </p:sp>
      <p:pic>
        <p:nvPicPr>
          <p:cNvPr id="22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7915" y="6383179"/>
            <a:ext cx="337899" cy="422434"/>
          </a:xfrm>
          <a:prstGeom prst="rect">
            <a:avLst/>
          </a:prstGeom>
        </p:spPr>
      </p:pic>
      <p:sp>
        <p:nvSpPr>
          <p:cNvPr id="23" name="Text 16"/>
          <p:cNvSpPr/>
          <p:nvPr/>
        </p:nvSpPr>
        <p:spPr>
          <a:xfrm>
            <a:off x="2303859" y="6407468"/>
            <a:ext cx="3558302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Documentación (May 2025)</a:t>
            </a:r>
            <a:endParaRPr lang="en-US" sz="2200" dirty="0"/>
          </a:p>
        </p:txBody>
      </p:sp>
      <p:sp>
        <p:nvSpPr>
          <p:cNvPr id="24" name="Text 17"/>
          <p:cNvSpPr/>
          <p:nvPr/>
        </p:nvSpPr>
        <p:spPr>
          <a:xfrm>
            <a:off x="2303859" y="6903006"/>
            <a:ext cx="60024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Memoria y preparación final</a:t>
            </a:r>
            <a:endParaRPr lang="en-US" sz="18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710803"/>
            <a:ext cx="6982182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Tecnologías Implementadas</a:t>
            </a:r>
            <a:endParaRPr lang="en-US" sz="44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724" y="1773793"/>
            <a:ext cx="1196816" cy="143625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73856" y="201310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Frontend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273856" y="2508647"/>
            <a:ext cx="603242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HTML5, CSS3, JavaScript</a:t>
            </a:r>
            <a:endParaRPr lang="en-US" sz="18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724" y="3210044"/>
            <a:ext cx="1196816" cy="143625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73856" y="344936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Backend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273856" y="3944898"/>
            <a:ext cx="603242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PHP, MySQL, API</a:t>
            </a:r>
            <a:endParaRPr lang="en-US" sz="18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7724" y="4646295"/>
            <a:ext cx="1196816" cy="143625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273856" y="488561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Responsive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2273856" y="5381149"/>
            <a:ext cx="603242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Media queries, adaptabilidad</a:t>
            </a:r>
            <a:endParaRPr lang="en-US" sz="18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7724" y="6082546"/>
            <a:ext cx="1196816" cy="1436251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2273856" y="632186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Control versiones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2273856" y="6817400"/>
            <a:ext cx="603242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GitHub, +190 commits</a:t>
            </a:r>
            <a:endParaRPr lang="en-US" sz="18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0AAFC464-C7BD-EF96-F05B-3A3F648886A8}"/>
              </a:ext>
            </a:extLst>
          </p:cNvPr>
          <p:cNvSpPr/>
          <p:nvPr/>
        </p:nvSpPr>
        <p:spPr>
          <a:xfrm>
            <a:off x="837723" y="368246"/>
            <a:ext cx="6982182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 err="1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Algunos</a:t>
            </a:r>
            <a:r>
              <a:rPr lang="en-US" sz="44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 </a:t>
            </a:r>
            <a:r>
              <a:rPr lang="en-US" sz="4400" dirty="0" err="1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ejemplos</a:t>
            </a:r>
            <a:r>
              <a:rPr lang="en-US" sz="44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 de Código</a:t>
            </a:r>
            <a:endParaRPr lang="en-US" sz="4400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E74F0E38-AF07-4659-1DA4-845FE2CF12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8028" y="1846335"/>
            <a:ext cx="5953510" cy="5850716"/>
          </a:xfrm>
          <a:prstGeom prst="rect">
            <a:avLst/>
          </a:prstGeom>
        </p:spPr>
      </p:pic>
      <p:sp>
        <p:nvSpPr>
          <p:cNvPr id="4" name="Text 1">
            <a:extLst>
              <a:ext uri="{FF2B5EF4-FFF2-40B4-BE49-F238E27FC236}">
                <a16:creationId xmlns:a16="http://schemas.microsoft.com/office/drawing/2014/main" id="{AF6E34D0-3A73-D4CF-ABC1-5E6C1B59E509}"/>
              </a:ext>
            </a:extLst>
          </p:cNvPr>
          <p:cNvSpPr/>
          <p:nvPr/>
        </p:nvSpPr>
        <p:spPr>
          <a:xfrm>
            <a:off x="6411813" y="144764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 err="1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Actualizar</a:t>
            </a:r>
            <a:r>
              <a:rPr lang="en-US" sz="22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 </a:t>
            </a:r>
            <a:r>
              <a:rPr lang="en-US" sz="2200" dirty="0" err="1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libros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1406456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482743-D9A7-8CFA-5896-A5EBF4EDFA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D856C052-26D6-7548-A89F-0104CEFB16D9}"/>
              </a:ext>
            </a:extLst>
          </p:cNvPr>
          <p:cNvSpPr/>
          <p:nvPr/>
        </p:nvSpPr>
        <p:spPr>
          <a:xfrm>
            <a:off x="837723" y="368246"/>
            <a:ext cx="6982182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 err="1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Algunos</a:t>
            </a:r>
            <a:r>
              <a:rPr lang="en-US" sz="44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 </a:t>
            </a:r>
            <a:r>
              <a:rPr lang="en-US" sz="4400" dirty="0" err="1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ejemplos</a:t>
            </a:r>
            <a:r>
              <a:rPr lang="en-US" sz="44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 de Código</a:t>
            </a:r>
            <a:endParaRPr lang="en-US" sz="4400" dirty="0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FB4325BA-462C-283F-4E68-A74B55F2675B}"/>
              </a:ext>
            </a:extLst>
          </p:cNvPr>
          <p:cNvSpPr/>
          <p:nvPr/>
        </p:nvSpPr>
        <p:spPr>
          <a:xfrm>
            <a:off x="6411813" y="144764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Desarrollo de la API</a:t>
            </a:r>
            <a:endParaRPr lang="en-US" sz="220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72CDD7D-DB0C-23C5-B62A-3EB46DE82B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0057" y="1960095"/>
            <a:ext cx="6765230" cy="5555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4519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3950793" y="558641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Conclusiones y Futuro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2645033" y="1847016"/>
            <a:ext cx="3796863" cy="2123242"/>
          </a:xfrm>
          <a:prstGeom prst="roundRect">
            <a:avLst>
              <a:gd name="adj" fmla="val 1691"/>
            </a:avLst>
          </a:prstGeom>
          <a:solidFill>
            <a:srgbClr val="F3E8E8"/>
          </a:solidFill>
          <a:ln/>
        </p:spPr>
      </p:sp>
      <p:sp>
        <p:nvSpPr>
          <p:cNvPr id="5" name="Text 2"/>
          <p:cNvSpPr/>
          <p:nvPr/>
        </p:nvSpPr>
        <p:spPr>
          <a:xfrm>
            <a:off x="3044250" y="214967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Logros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2957210" y="2724761"/>
            <a:ext cx="3135987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Plataforma estable y funcional con gestión completa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7654247" y="1857968"/>
            <a:ext cx="3931902" cy="2123242"/>
          </a:xfrm>
          <a:prstGeom prst="roundRect">
            <a:avLst>
              <a:gd name="adj" fmla="val 1691"/>
            </a:avLst>
          </a:prstGeom>
          <a:solidFill>
            <a:srgbClr val="F3E8E8"/>
          </a:solidFill>
          <a:ln/>
        </p:spPr>
      </p:sp>
      <p:sp>
        <p:nvSpPr>
          <p:cNvPr id="8" name="Text 5"/>
          <p:cNvSpPr/>
          <p:nvPr/>
        </p:nvSpPr>
        <p:spPr>
          <a:xfrm>
            <a:off x="8175190" y="207526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Aprendizaje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8210846" y="2639496"/>
            <a:ext cx="313598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Enfrentamiento a errores, pruebas y validaciones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3522822" y="4490165"/>
            <a:ext cx="7468553" cy="2757368"/>
          </a:xfrm>
          <a:prstGeom prst="roundRect">
            <a:avLst>
              <a:gd name="adj" fmla="val 1302"/>
            </a:avLst>
          </a:prstGeom>
          <a:solidFill>
            <a:srgbClr val="F3E8E8"/>
          </a:solidFill>
          <a:ln/>
        </p:spPr>
      </p:sp>
      <p:sp>
        <p:nvSpPr>
          <p:cNvPr id="11" name="Text 8"/>
          <p:cNvSpPr/>
          <p:nvPr/>
        </p:nvSpPr>
        <p:spPr>
          <a:xfrm>
            <a:off x="4566300" y="467444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Mejoras futuras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5032590" y="5168762"/>
            <a:ext cx="698992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Modo oscuro completo</a:t>
            </a:r>
            <a:endParaRPr lang="en-US" sz="1850" dirty="0"/>
          </a:p>
        </p:txBody>
      </p:sp>
      <p:sp>
        <p:nvSpPr>
          <p:cNvPr id="13" name="Text 10"/>
          <p:cNvSpPr/>
          <p:nvPr/>
        </p:nvSpPr>
        <p:spPr>
          <a:xfrm>
            <a:off x="5032589" y="5650468"/>
            <a:ext cx="698992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Más métodos de pago</a:t>
            </a:r>
            <a:endParaRPr lang="en-US" sz="1850" dirty="0"/>
          </a:p>
        </p:txBody>
      </p:sp>
      <p:sp>
        <p:nvSpPr>
          <p:cNvPr id="14" name="Text 11"/>
          <p:cNvSpPr/>
          <p:nvPr/>
        </p:nvSpPr>
        <p:spPr>
          <a:xfrm>
            <a:off x="5032590" y="6141811"/>
            <a:ext cx="698992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Valoraciones de usuarios</a:t>
            </a:r>
            <a:endParaRPr lang="en-US" sz="1850" dirty="0"/>
          </a:p>
        </p:txBody>
      </p:sp>
      <p:sp>
        <p:nvSpPr>
          <p:cNvPr id="15" name="Text 12"/>
          <p:cNvSpPr/>
          <p:nvPr/>
        </p:nvSpPr>
        <p:spPr>
          <a:xfrm>
            <a:off x="5032590" y="6641508"/>
            <a:ext cx="698992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Sistema de favoritos</a:t>
            </a:r>
            <a:endParaRPr lang="en-US" sz="18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663303"/>
            <a:ext cx="6082784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Introducción y Objetivos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324124" y="2726293"/>
            <a:ext cx="538520" cy="538520"/>
          </a:xfrm>
          <a:prstGeom prst="roundRect">
            <a:avLst>
              <a:gd name="adj" fmla="val 6668"/>
            </a:avLst>
          </a:prstGeom>
          <a:solidFill>
            <a:srgbClr val="F3E8E8"/>
          </a:solidFill>
          <a:ln/>
        </p:spPr>
      </p:sp>
      <p:sp>
        <p:nvSpPr>
          <p:cNvPr id="5" name="Text 2"/>
          <p:cNvSpPr/>
          <p:nvPr/>
        </p:nvSpPr>
        <p:spPr>
          <a:xfrm>
            <a:off x="7101959" y="2808565"/>
            <a:ext cx="3086576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Aplicación web funcional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101959" y="3304103"/>
            <a:ext cx="66907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Librería online que </a:t>
            </a:r>
            <a:r>
              <a:rPr lang="en-US" sz="1850" dirty="0" err="1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permita</a:t>
            </a: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la gestion real de un </a:t>
            </a:r>
            <a:r>
              <a:rPr lang="en-US" sz="1850" dirty="0" err="1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comercio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6324124" y="4165878"/>
            <a:ext cx="538520" cy="538520"/>
          </a:xfrm>
          <a:prstGeom prst="roundRect">
            <a:avLst>
              <a:gd name="adj" fmla="val 6668"/>
            </a:avLst>
          </a:prstGeom>
          <a:solidFill>
            <a:srgbClr val="F3E8E8"/>
          </a:solidFill>
          <a:ln/>
        </p:spPr>
      </p:sp>
      <p:sp>
        <p:nvSpPr>
          <p:cNvPr id="8" name="Text 5"/>
          <p:cNvSpPr/>
          <p:nvPr/>
        </p:nvSpPr>
        <p:spPr>
          <a:xfrm>
            <a:off x="7101959" y="424815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Diseño atractivo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101959" y="4743688"/>
            <a:ext cx="66907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Interfaz accesible y responsive para todos los usuarios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6324124" y="5605462"/>
            <a:ext cx="538520" cy="538520"/>
          </a:xfrm>
          <a:prstGeom prst="roundRect">
            <a:avLst>
              <a:gd name="adj" fmla="val 6668"/>
            </a:avLst>
          </a:prstGeom>
          <a:solidFill>
            <a:srgbClr val="F3E8E8"/>
          </a:solidFill>
          <a:ln/>
        </p:spPr>
      </p:sp>
      <p:sp>
        <p:nvSpPr>
          <p:cNvPr id="11" name="Text 8"/>
          <p:cNvSpPr/>
          <p:nvPr/>
        </p:nvSpPr>
        <p:spPr>
          <a:xfrm>
            <a:off x="7101959" y="564241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 err="1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Tecnologías</a:t>
            </a:r>
            <a:r>
              <a:rPr lang="en-US" sz="22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 actuales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101959" y="6183273"/>
            <a:ext cx="66907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HTML5, CSS3, JavaScript, PHP y MySQL</a:t>
            </a: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427798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Análisis del Proyecto</a:t>
            </a:r>
            <a:endParaRPr lang="en-US" sz="44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7638" y="2610564"/>
            <a:ext cx="2137529" cy="1357193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7988" y="3246358"/>
            <a:ext cx="336590" cy="42076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384482" y="284988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Perfiles de usuario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5384482" y="3345418"/>
            <a:ext cx="325231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Usuario básico y administrador</a:t>
            </a:r>
            <a:endParaRPr lang="en-US" sz="1850" dirty="0"/>
          </a:p>
        </p:txBody>
      </p:sp>
      <p:sp>
        <p:nvSpPr>
          <p:cNvPr id="7" name="Shape 3"/>
          <p:cNvSpPr/>
          <p:nvPr/>
        </p:nvSpPr>
        <p:spPr>
          <a:xfrm>
            <a:off x="5204936" y="3982402"/>
            <a:ext cx="8527971" cy="15240"/>
          </a:xfrm>
          <a:prstGeom prst="roundRect">
            <a:avLst>
              <a:gd name="adj" fmla="val 235611"/>
            </a:avLst>
          </a:prstGeom>
          <a:solidFill>
            <a:srgbClr val="D9CECE"/>
          </a:solidFill>
          <a:ln/>
        </p:spPr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38814" y="4027527"/>
            <a:ext cx="4275058" cy="1357193"/>
          </a:xfrm>
          <a:prstGeom prst="rect">
            <a:avLst/>
          </a:prstGeom>
        </p:spPr>
      </p:pic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07988" y="4495681"/>
            <a:ext cx="336590" cy="420767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6453187" y="426684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Funcionalidades clave</a:t>
            </a:r>
            <a:endParaRPr lang="en-US" sz="2200" dirty="0"/>
          </a:p>
        </p:txBody>
      </p:sp>
      <p:sp>
        <p:nvSpPr>
          <p:cNvPr id="11" name="Text 5"/>
          <p:cNvSpPr/>
          <p:nvPr/>
        </p:nvSpPr>
        <p:spPr>
          <a:xfrm>
            <a:off x="6453187" y="4762381"/>
            <a:ext cx="456366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Búsqueda, carrito, pagos, recomendaciones</a:t>
            </a:r>
            <a:endParaRPr lang="en-US" sz="1850" dirty="0"/>
          </a:p>
        </p:txBody>
      </p:sp>
      <p:sp>
        <p:nvSpPr>
          <p:cNvPr id="12" name="Shape 6"/>
          <p:cNvSpPr/>
          <p:nvPr/>
        </p:nvSpPr>
        <p:spPr>
          <a:xfrm>
            <a:off x="6273641" y="5399365"/>
            <a:ext cx="7459266" cy="15240"/>
          </a:xfrm>
          <a:prstGeom prst="roundRect">
            <a:avLst>
              <a:gd name="adj" fmla="val 235611"/>
            </a:avLst>
          </a:prstGeom>
          <a:solidFill>
            <a:srgbClr val="D9CECE"/>
          </a:solidFill>
          <a:ln/>
        </p:spPr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0109" y="5444490"/>
            <a:ext cx="6412587" cy="1357193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08107" y="5912644"/>
            <a:ext cx="336590" cy="420767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7522012" y="5683806"/>
            <a:ext cx="3038713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Herramientas de análisis</a:t>
            </a:r>
            <a:endParaRPr lang="en-US" sz="2200" dirty="0"/>
          </a:p>
        </p:txBody>
      </p:sp>
      <p:sp>
        <p:nvSpPr>
          <p:cNvPr id="16" name="Text 8"/>
          <p:cNvSpPr/>
          <p:nvPr/>
        </p:nvSpPr>
        <p:spPr>
          <a:xfrm>
            <a:off x="7522012" y="6179344"/>
            <a:ext cx="3755469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Drawio, Paint, Wireframe (Balsamiq)</a:t>
            </a:r>
            <a:endParaRPr lang="en-US" sz="18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001EED26-0717-14EC-ACA0-F34ECDCD3A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228" y="1561610"/>
            <a:ext cx="5260118" cy="4907089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27CD5A0B-428A-AD86-1956-B56F50AD48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5174" y="4015155"/>
            <a:ext cx="2780765" cy="3930835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48FBB8E5-0107-CB21-237A-B131D4ED1E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5174" y="199838"/>
            <a:ext cx="8268854" cy="3743847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24895F9F-ACAC-22CF-918C-294883B257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95939" y="3997505"/>
            <a:ext cx="2643989" cy="3950282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394ED61B-69D0-99CC-8C77-701CFE8166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39928" y="3997505"/>
            <a:ext cx="2941887" cy="3947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5136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367909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Diseño del Proyecto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837724" y="2550676"/>
            <a:ext cx="2159079" cy="1357193"/>
          </a:xfrm>
          <a:prstGeom prst="roundRect">
            <a:avLst>
              <a:gd name="adj" fmla="val 2646"/>
            </a:avLst>
          </a:prstGeom>
          <a:solidFill>
            <a:srgbClr val="F3E8E8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8909" y="3018830"/>
            <a:ext cx="336590" cy="420767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236119" y="278999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Responsive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3236119" y="3285530"/>
            <a:ext cx="614418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Adaptable a </a:t>
            </a:r>
            <a:r>
              <a:rPr lang="en-US" sz="1850" dirty="0" err="1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diferentes</a:t>
            </a: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</a:t>
            </a:r>
            <a:r>
              <a:rPr lang="en-US" sz="1850" dirty="0" err="1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dispositivos</a:t>
            </a:r>
            <a:r>
              <a:rPr lang="ja-JP" altLang="es-E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</a:t>
            </a:r>
            <a:r>
              <a:rPr lang="es-ES" altLang="ja-JP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(Responsive </a:t>
            </a:r>
            <a:r>
              <a:rPr lang="es-ES" altLang="ja-JP" sz="1850" dirty="0" err="1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viewer</a:t>
            </a:r>
            <a:r>
              <a:rPr lang="es-ES" altLang="ja-JP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)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3116461" y="3892629"/>
            <a:ext cx="10556558" cy="15240"/>
          </a:xfrm>
          <a:prstGeom prst="roundRect">
            <a:avLst>
              <a:gd name="adj" fmla="val 235611"/>
            </a:avLst>
          </a:prstGeom>
          <a:solidFill>
            <a:srgbClr val="D9CECE"/>
          </a:solidFill>
          <a:ln/>
        </p:spPr>
      </p:sp>
      <p:sp>
        <p:nvSpPr>
          <p:cNvPr id="8" name="Shape 5"/>
          <p:cNvSpPr/>
          <p:nvPr/>
        </p:nvSpPr>
        <p:spPr>
          <a:xfrm>
            <a:off x="837724" y="4027527"/>
            <a:ext cx="4318278" cy="1357193"/>
          </a:xfrm>
          <a:prstGeom prst="roundRect">
            <a:avLst>
              <a:gd name="adj" fmla="val 2646"/>
            </a:avLst>
          </a:prstGeom>
          <a:solidFill>
            <a:srgbClr val="F3E8E8"/>
          </a:solidFill>
          <a:ln/>
        </p:spPr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8568" y="4495681"/>
            <a:ext cx="336590" cy="420767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5395317" y="426684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Paleta de colores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5395317" y="4762381"/>
            <a:ext cx="459605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Tonos anaranjados, blancos y grises suaves</a:t>
            </a:r>
            <a:endParaRPr lang="en-US" sz="1850" dirty="0"/>
          </a:p>
        </p:txBody>
      </p:sp>
      <p:sp>
        <p:nvSpPr>
          <p:cNvPr id="12" name="Shape 8"/>
          <p:cNvSpPr/>
          <p:nvPr/>
        </p:nvSpPr>
        <p:spPr>
          <a:xfrm>
            <a:off x="5275659" y="5369481"/>
            <a:ext cx="8397359" cy="15240"/>
          </a:xfrm>
          <a:prstGeom prst="roundRect">
            <a:avLst>
              <a:gd name="adj" fmla="val 235611"/>
            </a:avLst>
          </a:prstGeom>
          <a:solidFill>
            <a:srgbClr val="D9CECE"/>
          </a:solidFill>
          <a:ln/>
        </p:spPr>
      </p:sp>
      <p:sp>
        <p:nvSpPr>
          <p:cNvPr id="13" name="Shape 9"/>
          <p:cNvSpPr/>
          <p:nvPr/>
        </p:nvSpPr>
        <p:spPr>
          <a:xfrm>
            <a:off x="837724" y="5504378"/>
            <a:ext cx="6477476" cy="1357193"/>
          </a:xfrm>
          <a:prstGeom prst="roundRect">
            <a:avLst>
              <a:gd name="adj" fmla="val 2646"/>
            </a:avLst>
          </a:prstGeom>
          <a:solidFill>
            <a:srgbClr val="F3E8E8"/>
          </a:solidFill>
          <a:ln/>
        </p:spPr>
      </p:sp>
      <p:pic>
        <p:nvPicPr>
          <p:cNvPr id="1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08107" y="5972532"/>
            <a:ext cx="336590" cy="420767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7554516" y="574369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Estructura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7554516" y="6239232"/>
            <a:ext cx="456735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Navegación fija, contenido principal y footer</a:t>
            </a:r>
            <a:endParaRPr lang="en-US" sz="18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8E848F60-B8A9-06AB-C7B1-6A3DB274BF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203" y="644516"/>
            <a:ext cx="12838036" cy="6940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2860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3DEA5FAB-6624-7527-1714-DBD1DC704D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34" y="2478616"/>
            <a:ext cx="3650154" cy="2925591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672DAC1A-0071-A4F0-4ADB-698F728782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1035" y="1638727"/>
            <a:ext cx="10416231" cy="4952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505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032932" y="717208"/>
            <a:ext cx="7692866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Estructura de la Web</a:t>
            </a:r>
            <a:endParaRPr lang="en-US" sz="4400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2AE7D0D2-44C1-94AC-4DFC-3F4337B6CC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1905" y="1952552"/>
            <a:ext cx="7240010" cy="563958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256348"/>
            <a:ext cx="6023729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Panel de Administración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1872972" y="304359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Dashboard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3539133"/>
            <a:ext cx="3851434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Estadísticas y últimos pedidos</a:t>
            </a:r>
            <a:endParaRPr lang="en-US" sz="18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8131" y="2439114"/>
            <a:ext cx="4534138" cy="4534138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3516" y="3183969"/>
            <a:ext cx="358140" cy="44767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941243" y="304359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Gestión de productos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9941243" y="3539133"/>
            <a:ext cx="3851434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Añadir, editar y eliminar libros</a:t>
            </a:r>
            <a:endParaRPr lang="en-US" sz="18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8131" y="2439114"/>
            <a:ext cx="4534138" cy="4534138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34388" y="3569732"/>
            <a:ext cx="358140" cy="44767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941243" y="549009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Gestión de usuarios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941243" y="5985629"/>
            <a:ext cx="3851434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Visualizar y eliminar usuarios</a:t>
            </a:r>
            <a:endParaRPr lang="en-US" sz="18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48131" y="2439114"/>
            <a:ext cx="4534138" cy="4534138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48625" y="5780603"/>
            <a:ext cx="358140" cy="447675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1872972" y="549009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Modo oscuro/claro</a:t>
            </a:r>
            <a:endParaRPr lang="en-US" sz="2200" dirty="0"/>
          </a:p>
        </p:txBody>
      </p:sp>
      <p:sp>
        <p:nvSpPr>
          <p:cNvPr id="16" name="Text 8"/>
          <p:cNvSpPr/>
          <p:nvPr/>
        </p:nvSpPr>
        <p:spPr>
          <a:xfrm>
            <a:off x="837724" y="5985629"/>
            <a:ext cx="3851434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Cambio de tema visual</a:t>
            </a:r>
            <a:endParaRPr lang="en-US" sz="1850" dirty="0"/>
          </a:p>
        </p:txBody>
      </p:sp>
      <p:pic>
        <p:nvPicPr>
          <p:cNvPr id="17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48131" y="2439114"/>
            <a:ext cx="4534138" cy="4534138"/>
          </a:xfrm>
          <a:prstGeom prst="rect">
            <a:avLst/>
          </a:prstGeom>
        </p:spPr>
      </p:pic>
      <p:pic>
        <p:nvPicPr>
          <p:cNvPr id="18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37753" y="5394841"/>
            <a:ext cx="358140" cy="44767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</TotalTime>
  <Words>276</Words>
  <Application>Microsoft Office PowerPoint</Application>
  <PresentationFormat>Personalizado</PresentationFormat>
  <Paragraphs>74</Paragraphs>
  <Slides>14</Slides>
  <Notes>9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14</vt:i4>
      </vt:variant>
    </vt:vector>
  </HeadingPairs>
  <TitlesOfParts>
    <vt:vector size="18" baseType="lpstr">
      <vt:lpstr>Red Hat Text</vt:lpstr>
      <vt:lpstr>Arial</vt:lpstr>
      <vt:lpstr>Roboto Light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Maria Jose Salar</cp:lastModifiedBy>
  <cp:revision>4</cp:revision>
  <dcterms:created xsi:type="dcterms:W3CDTF">2025-06-14T09:17:35Z</dcterms:created>
  <dcterms:modified xsi:type="dcterms:W3CDTF">2025-06-14T10:14:22Z</dcterms:modified>
</cp:coreProperties>
</file>